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14"/>
  </p:notesMasterIdLst>
  <p:sldIdLst>
    <p:sldId id="256" r:id="rId2"/>
    <p:sldId id="265" r:id="rId3"/>
    <p:sldId id="266" r:id="rId4"/>
    <p:sldId id="267" r:id="rId5"/>
    <p:sldId id="257" r:id="rId6"/>
    <p:sldId id="258" r:id="rId7"/>
    <p:sldId id="259" r:id="rId8"/>
    <p:sldId id="260" r:id="rId9"/>
    <p:sldId id="261" r:id="rId10"/>
    <p:sldId id="262" r:id="rId11"/>
    <p:sldId id="263" r:id="rId12"/>
    <p:sldId id="264"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1" d="100"/>
          <a:sy n="81" d="100"/>
        </p:scale>
        <p:origin x="-1056" y="-9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89254E1-9296-4166-A987-95760CAE0DBA}" type="datetimeFigureOut">
              <a:rPr lang="en-US" smtClean="0"/>
              <a:pPr/>
              <a:t>5/9/2012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C9B2FFF-06F4-4DCB-AC27-2C60ADE63C2B}" type="slidenum">
              <a:rPr lang="en-US" smtClean="0"/>
              <a:pPr/>
              <a:t>‹#›</a:t>
            </a:fld>
            <a:endParaRPr lang="en-US"/>
          </a:p>
        </p:txBody>
      </p:sp>
    </p:spTree>
    <p:extLst>
      <p:ext uri="{BB962C8B-B14F-4D97-AF65-F5344CB8AC3E}">
        <p14:creationId xmlns:p14="http://schemas.microsoft.com/office/powerpoint/2010/main" val="27926689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12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859280"/>
            <a:ext cx="6400800" cy="1295400"/>
          </a:xfrm>
        </p:spPr>
        <p:txBody>
          <a:bodyPr/>
          <a:lstStyle/>
          <a:p>
            <a:r>
              <a:rPr lang="en-US" smtClean="0"/>
              <a:t>Click to edit Master title style</a:t>
            </a:r>
            <a:endParaRPr lang="en-US" dirty="0"/>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801112"/>
            <a:ext cx="9144000" cy="932688"/>
          </a:xfrm>
          <a:prstGeom prst="rect">
            <a:avLst/>
          </a:prstGeom>
        </p:spPr>
      </p:pic>
      <p:sp>
        <p:nvSpPr>
          <p:cNvPr id="3" name="Subtitle 2"/>
          <p:cNvSpPr>
            <a:spLocks noGrp="1"/>
          </p:cNvSpPr>
          <p:nvPr>
            <p:ph type="subTitle" idx="1"/>
          </p:nvPr>
        </p:nvSpPr>
        <p:spPr>
          <a:xfrm>
            <a:off x="1371600" y="3429000"/>
            <a:ext cx="6400800" cy="762000"/>
          </a:xfrm>
        </p:spPr>
        <p:txBody>
          <a:bodyPr>
            <a:normAutofit/>
          </a:bodyPr>
          <a:lstStyle>
            <a:lvl1pPr marL="0" indent="0" algn="ctr">
              <a:buNone/>
              <a:defRPr sz="2000" i="1" baseline="0">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bwMode="white"/>
        <p:txBody>
          <a:bodyPr/>
          <a:lstStyle/>
          <a:p>
            <a:fld id="{AA400142-71CF-434E-AE73-70DD60D36C31}" type="datetimeFigureOut">
              <a:rPr lang="en-US" smtClean="0"/>
              <a:pPr/>
              <a:t>5/9/2012</a:t>
            </a:fld>
            <a:endParaRPr lang="en-US"/>
          </a:p>
        </p:txBody>
      </p:sp>
      <p:sp>
        <p:nvSpPr>
          <p:cNvPr id="5" name="Footer Placeholder 4"/>
          <p:cNvSpPr>
            <a:spLocks noGrp="1"/>
          </p:cNvSpPr>
          <p:nvPr>
            <p:ph type="ftr" sz="quarter" idx="11"/>
          </p:nvPr>
        </p:nvSpPr>
        <p:spPr bwMode="white"/>
        <p:txBody>
          <a:bodyPr/>
          <a:lstStyle/>
          <a:p>
            <a:endParaRPr lang="en-US"/>
          </a:p>
        </p:txBody>
      </p:sp>
      <p:sp>
        <p:nvSpPr>
          <p:cNvPr id="6" name="Slide Number Placeholder 5"/>
          <p:cNvSpPr>
            <a:spLocks noGrp="1"/>
          </p:cNvSpPr>
          <p:nvPr>
            <p:ph type="sldNum" sz="quarter" idx="12"/>
          </p:nvPr>
        </p:nvSpPr>
        <p:spPr/>
        <p:txBody>
          <a:bodyPr/>
          <a:lstStyle/>
          <a:p>
            <a:fld id="{AA995293-1C35-4805-BB84-383A6B5B302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A400142-71CF-434E-AE73-70DD60D36C31}" type="datetimeFigureOut">
              <a:rPr lang="en-US" smtClean="0"/>
              <a:pPr/>
              <a:t>5/9/2012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995293-1C35-4805-BB84-383A6B5B302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09041"/>
            <a:ext cx="1295400" cy="43180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400" y="1219199"/>
            <a:ext cx="5181600" cy="4267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A400142-71CF-434E-AE73-70DD60D36C31}" type="datetimeFigureOut">
              <a:rPr lang="en-US" smtClean="0"/>
              <a:pPr/>
              <a:t>5/9/2012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995293-1C35-4805-BB84-383A6B5B302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1371600" y="2438400"/>
            <a:ext cx="6400800" cy="30480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A400142-71CF-434E-AE73-70DD60D36C31}" type="datetimeFigureOut">
              <a:rPr lang="en-US" smtClean="0"/>
              <a:pPr/>
              <a:t>5/9/2012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995293-1C35-4805-BB84-383A6B5B3023}" type="slidenum">
              <a:rPr lang="en-US" smtClean="0"/>
              <a:pPr/>
              <a:t>‹#›</a:t>
            </a:fld>
            <a:endParaRPr lang="en-US"/>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AA400142-71CF-434E-AE73-70DD60D36C31}" type="datetimeFigureOut">
              <a:rPr lang="en-US" smtClean="0"/>
              <a:pPr/>
              <a:t>5/9/2012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995293-1C35-4805-BB84-383A6B5B3023}" type="slidenum">
              <a:rPr lang="en-US" smtClean="0"/>
              <a:pPr/>
              <a:t>‹#›</a:t>
            </a:fld>
            <a:endParaRPr lang="en-US"/>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
        <p:nvSpPr>
          <p:cNvPr id="2" name="Title 1"/>
          <p:cNvSpPr>
            <a:spLocks noGrp="1"/>
          </p:cNvSpPr>
          <p:nvPr>
            <p:ph type="title"/>
          </p:nvPr>
        </p:nvSpPr>
        <p:spPr>
          <a:xfrm>
            <a:off x="1447800" y="3410267"/>
            <a:ext cx="6248400" cy="1456373"/>
          </a:xfrm>
        </p:spPr>
        <p:txBody>
          <a:bodyPr anchor="t">
            <a:normAutofit/>
          </a:bodyPr>
          <a:lstStyle>
            <a:lvl1pPr algn="ctr">
              <a:defRPr sz="36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447800" y="1503680"/>
            <a:ext cx="6248400" cy="1566862"/>
          </a:xfrm>
        </p:spPr>
        <p:txBody>
          <a:bodyPr anchor="b"/>
          <a:lstStyle>
            <a:lvl1pPr marL="0" indent="0" algn="ctr">
              <a:buNone/>
              <a:defRPr sz="2000" b="0" i="1"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0" name="Content Placeholder 9"/>
          <p:cNvSpPr>
            <a:spLocks noGrp="1"/>
          </p:cNvSpPr>
          <p:nvPr>
            <p:ph sz="quarter" idx="13"/>
          </p:nvPr>
        </p:nvSpPr>
        <p:spPr>
          <a:xfrm>
            <a:off x="1371600" y="2438400"/>
            <a:ext cx="3124200" cy="3124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AA400142-71CF-434E-AE73-70DD60D36C31}" type="datetimeFigureOut">
              <a:rPr lang="en-US" smtClean="0"/>
              <a:pPr/>
              <a:t>5/9/2012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995293-1C35-4805-BB84-383A6B5B3023}" type="slidenum">
              <a:rPr lang="en-US" smtClean="0"/>
              <a:pPr/>
              <a:t>‹#›</a:t>
            </a:fld>
            <a:endParaRPr lang="en-US"/>
          </a:p>
        </p:txBody>
      </p:sp>
      <p:sp>
        <p:nvSpPr>
          <p:cNvPr id="12" name="Content Placeholder 11"/>
          <p:cNvSpPr>
            <a:spLocks noGrp="1"/>
          </p:cNvSpPr>
          <p:nvPr>
            <p:ph sz="quarter" idx="14"/>
          </p:nvPr>
        </p:nvSpPr>
        <p:spPr>
          <a:xfrm>
            <a:off x="4648200" y="2438400"/>
            <a:ext cx="3124200" cy="3124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2" name="Picture 11" descr="flourish2.png"/>
          <p:cNvPicPr>
            <a:picLocks noChangeAspect="1"/>
          </p:cNvPicPr>
          <p:nvPr/>
        </p:nvPicPr>
        <p:blipFill>
          <a:blip r:embed="rId2">
            <a:clrChange>
              <a:clrFrom>
                <a:srgbClr val="000000">
                  <a:alpha val="0"/>
                </a:srgbClr>
              </a:clrFrom>
              <a:clrTo>
                <a:srgbClr val="000000">
                  <a:alpha val="0"/>
                </a:srgbClr>
              </a:clrTo>
            </a:clrChange>
            <a:lum bright="-14000"/>
          </a:blip>
          <a:stretch>
            <a:fillRect/>
          </a:stretch>
        </p:blipFill>
        <p:spPr>
          <a:xfrm>
            <a:off x="0" y="1618488"/>
            <a:ext cx="9144000" cy="932688"/>
          </a:xfrm>
          <a:prstGeom prst="rect">
            <a:avLst/>
          </a:prstGeom>
        </p:spPr>
      </p:pic>
      <p:sp>
        <p:nvSpPr>
          <p:cNvPr id="11" name="Content Placeholder 10"/>
          <p:cNvSpPr>
            <a:spLocks noGrp="1"/>
          </p:cNvSpPr>
          <p:nvPr>
            <p:ph sz="quarter" idx="13"/>
          </p:nvPr>
        </p:nvSpPr>
        <p:spPr>
          <a:xfrm>
            <a:off x="1371600" y="2819400"/>
            <a:ext cx="3124200" cy="2743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48200" y="2819400"/>
            <a:ext cx="3124200" cy="2743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371600" y="2362201"/>
            <a:ext cx="3125788" cy="451338"/>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5025" y="2359152"/>
            <a:ext cx="3127375" cy="448056"/>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AA400142-71CF-434E-AE73-70DD60D36C31}" type="datetimeFigureOut">
              <a:rPr lang="en-US" smtClean="0"/>
              <a:pPr/>
              <a:t>5/9/2012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A995293-1C35-4805-BB84-383A6B5B302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A400142-71CF-434E-AE73-70DD60D36C31}" type="datetimeFigureOut">
              <a:rPr lang="en-US" smtClean="0"/>
              <a:pPr/>
              <a:t>5/9/2012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A995293-1C35-4805-BB84-383A6B5B3023}" type="slidenum">
              <a:rPr lang="en-US" smtClean="0"/>
              <a:pPr/>
              <a:t>‹#›</a:t>
            </a:fld>
            <a:endParaRPr lang="en-US"/>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AA400142-71CF-434E-AE73-70DD60D36C31}" type="datetimeFigureOut">
              <a:rPr lang="en-US" smtClean="0"/>
              <a:pPr/>
              <a:t>5/9/2012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995293-1C35-4805-BB84-383A6B5B302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1" y="1676400"/>
            <a:ext cx="2819399" cy="599440"/>
          </a:xfrm>
        </p:spPr>
        <p:txBody>
          <a:bodyPr anchor="b">
            <a:noAutofit/>
          </a:bodyPr>
          <a:lstStyle>
            <a:lvl1pPr algn="ctr">
              <a:defRPr sz="1700" b="1" cap="all" spc="0" baseline="0"/>
            </a:lvl1pPr>
          </a:lstStyle>
          <a:p>
            <a:r>
              <a:rPr lang="en-US" smtClean="0"/>
              <a:t>Click to edit Master title style</a:t>
            </a:r>
            <a:endParaRPr lang="en-US" dirty="0"/>
          </a:p>
        </p:txBody>
      </p:sp>
      <p:sp>
        <p:nvSpPr>
          <p:cNvPr id="4" name="Text Placeholder 3"/>
          <p:cNvSpPr>
            <a:spLocks noGrp="1"/>
          </p:cNvSpPr>
          <p:nvPr>
            <p:ph type="body" sz="half" idx="2"/>
          </p:nvPr>
        </p:nvSpPr>
        <p:spPr>
          <a:xfrm>
            <a:off x="4953001" y="2275840"/>
            <a:ext cx="2819399" cy="290576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A400142-71CF-434E-AE73-70DD60D36C31}" type="datetimeFigureOut">
              <a:rPr lang="en-US" smtClean="0"/>
              <a:pPr/>
              <a:t>5/9/2012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995293-1C35-4805-BB84-383A6B5B3023}" type="slidenum">
              <a:rPr lang="en-US" smtClean="0"/>
              <a:pPr/>
              <a:t>‹#›</a:t>
            </a:fld>
            <a:endParaRPr lang="en-US"/>
          </a:p>
        </p:txBody>
      </p:sp>
      <p:sp>
        <p:nvSpPr>
          <p:cNvPr id="9" name="Content Placeholder 8"/>
          <p:cNvSpPr>
            <a:spLocks noGrp="1"/>
          </p:cNvSpPr>
          <p:nvPr>
            <p:ph sz="quarter" idx="13"/>
          </p:nvPr>
        </p:nvSpPr>
        <p:spPr>
          <a:xfrm>
            <a:off x="1371600" y="1676400"/>
            <a:ext cx="3276600" cy="3505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0" name="Plaque 9"/>
          <p:cNvSpPr/>
          <p:nvPr/>
        </p:nvSpPr>
        <p:spPr>
          <a:xfrm>
            <a:off x="1463040" y="1847088"/>
            <a:ext cx="3090672" cy="3090672"/>
          </a:xfrm>
          <a:prstGeom prst="plaque">
            <a:avLst>
              <a:gd name="adj" fmla="val 8438"/>
            </a:avLst>
          </a:prstGeom>
          <a:noFill/>
          <a:ln w="9525">
            <a:solidFill>
              <a:schemeClr val="tx2">
                <a:alpha val="17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953000" y="1676400"/>
            <a:ext cx="2819400" cy="599440"/>
          </a:xfrm>
        </p:spPr>
        <p:txBody>
          <a:bodyPr anchor="b">
            <a:noAutofit/>
          </a:bodyPr>
          <a:lstStyle>
            <a:lvl1pPr algn="ctr">
              <a:defRPr sz="1700" b="1" cap="all" spc="0" baseline="0"/>
            </a:lvl1pPr>
          </a:lstStyle>
          <a:p>
            <a:r>
              <a:rPr lang="en-US" smtClean="0"/>
              <a:t>Click to edit Master title style</a:t>
            </a:r>
            <a:endParaRPr lang="en-US" dirty="0"/>
          </a:p>
        </p:txBody>
      </p:sp>
      <p:sp>
        <p:nvSpPr>
          <p:cNvPr id="3" name="Picture Placeholder 2"/>
          <p:cNvSpPr>
            <a:spLocks noGrp="1"/>
          </p:cNvSpPr>
          <p:nvPr>
            <p:ph type="pic" idx="1"/>
          </p:nvPr>
        </p:nvSpPr>
        <p:spPr>
          <a:xfrm>
            <a:off x="1524000" y="1905000"/>
            <a:ext cx="2971800" cy="2971800"/>
          </a:xfrm>
          <a:prstGeom prst="plaque">
            <a:avLst>
              <a:gd name="adj" fmla="val 8341"/>
            </a:avLst>
          </a:prstGeom>
          <a:solidFill>
            <a:schemeClr val="bg1">
              <a:lumMod val="95000"/>
              <a:alpha val="35000"/>
            </a:schemeClr>
          </a:solidFill>
          <a:ln w="98425" cmpd="thinThick">
            <a:noFill/>
            <a:bevel/>
          </a:ln>
        </p:spPr>
        <p:txBody>
          <a:bodyPr>
            <a:normAutofit/>
          </a:bodyPr>
          <a:lstStyle>
            <a:lvl1pPr marL="0" indent="0" algn="ctr">
              <a:buNone/>
              <a:defRPr sz="1800" baseline="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953000" y="2276856"/>
            <a:ext cx="2819400" cy="287528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A400142-71CF-434E-AE73-70DD60D36C31}" type="datetimeFigureOut">
              <a:rPr lang="en-US" smtClean="0"/>
              <a:pPr/>
              <a:t>5/9/2012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995293-1C35-4805-BB84-383A6B5B302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window3.png"/>
          <p:cNvPicPr>
            <a:picLocks noChangeAspect="1"/>
          </p:cNvPicPr>
          <p:nvPr/>
        </p:nvPicPr>
        <p:blipFill>
          <a:blip r:embed="rId13"/>
          <a:stretch>
            <a:fillRect/>
          </a:stretch>
        </p:blipFill>
        <p:spPr>
          <a:xfrm>
            <a:off x="0" y="0"/>
            <a:ext cx="9144000" cy="6858000"/>
          </a:xfrm>
          <a:prstGeom prst="rect">
            <a:avLst/>
          </a:prstGeom>
        </p:spPr>
      </p:pic>
      <p:sp>
        <p:nvSpPr>
          <p:cNvPr id="2" name="Title Placeholder 1"/>
          <p:cNvSpPr>
            <a:spLocks noGrp="1"/>
          </p:cNvSpPr>
          <p:nvPr>
            <p:ph type="title"/>
          </p:nvPr>
        </p:nvSpPr>
        <p:spPr>
          <a:xfrm>
            <a:off x="1371600" y="1295400"/>
            <a:ext cx="6400800" cy="685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371600" y="2057400"/>
            <a:ext cx="6400800" cy="342900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bwMode="white">
          <a:xfrm>
            <a:off x="304800" y="6356350"/>
            <a:ext cx="2133600" cy="365125"/>
          </a:xfrm>
          <a:prstGeom prst="rect">
            <a:avLst/>
          </a:prstGeom>
          <a:ln>
            <a:noFill/>
          </a:ln>
        </p:spPr>
        <p:txBody>
          <a:bodyPr vert="horz" lIns="91440" tIns="45720" rIns="91440" bIns="45720" rtlCol="0" anchor="ctr"/>
          <a:lstStyle>
            <a:lvl1pPr algn="l">
              <a:defRPr sz="1100" baseline="0">
                <a:solidFill>
                  <a:schemeClr val="accent1">
                    <a:lumMod val="60000"/>
                    <a:lumOff val="40000"/>
                  </a:schemeClr>
                </a:solidFill>
              </a:defRPr>
            </a:lvl1pPr>
          </a:lstStyle>
          <a:p>
            <a:fld id="{AA400142-71CF-434E-AE73-70DD60D36C31}" type="datetimeFigureOut">
              <a:rPr lang="en-US" smtClean="0"/>
              <a:pPr/>
              <a:t>5/9/2012</a:t>
            </a:fld>
            <a:endParaRPr lang="en-US"/>
          </a:p>
        </p:txBody>
      </p:sp>
      <p:sp>
        <p:nvSpPr>
          <p:cNvPr id="5" name="Footer Placeholder 4"/>
          <p:cNvSpPr>
            <a:spLocks noGrp="1"/>
          </p:cNvSpPr>
          <p:nvPr>
            <p:ph type="ftr" sz="quarter" idx="3"/>
          </p:nvPr>
        </p:nvSpPr>
        <p:spPr bwMode="white">
          <a:xfrm>
            <a:off x="2971800" y="6356350"/>
            <a:ext cx="3200400" cy="365125"/>
          </a:xfrm>
          <a:prstGeom prst="rect">
            <a:avLst/>
          </a:prstGeom>
        </p:spPr>
        <p:txBody>
          <a:bodyPr vert="horz" lIns="91440" tIns="45720" rIns="91440" bIns="45720" rtlCol="0" anchor="ctr"/>
          <a:lstStyle>
            <a:lvl1pPr algn="ctr">
              <a:defRPr sz="1100" baseline="0">
                <a:solidFill>
                  <a:schemeClr val="accent1">
                    <a:lumMod val="60000"/>
                    <a:lumOff val="40000"/>
                  </a:schemeClr>
                </a:solidFill>
              </a:defRPr>
            </a:lvl1pPr>
          </a:lstStyle>
          <a:p>
            <a:endParaRPr lang="en-US"/>
          </a:p>
        </p:txBody>
      </p:sp>
      <p:sp>
        <p:nvSpPr>
          <p:cNvPr id="6" name="Slide Number Placeholder 5"/>
          <p:cNvSpPr>
            <a:spLocks noGrp="1"/>
          </p:cNvSpPr>
          <p:nvPr>
            <p:ph type="sldNum" sz="quarter" idx="4"/>
          </p:nvPr>
        </p:nvSpPr>
        <p:spPr bwMode="white">
          <a:xfrm>
            <a:off x="6675120" y="6364224"/>
            <a:ext cx="2133600" cy="365125"/>
          </a:xfrm>
          <a:prstGeom prst="rect">
            <a:avLst/>
          </a:prstGeom>
        </p:spPr>
        <p:txBody>
          <a:bodyPr vert="horz" lIns="91440" tIns="45720" rIns="91440" bIns="45720" rtlCol="0" anchor="ctr"/>
          <a:lstStyle>
            <a:lvl1pPr algn="r">
              <a:defRPr sz="1200" b="1" baseline="0">
                <a:solidFill>
                  <a:schemeClr val="accent1">
                    <a:lumMod val="60000"/>
                    <a:lumOff val="40000"/>
                  </a:schemeClr>
                </a:solidFill>
              </a:defRPr>
            </a:lvl1pPr>
          </a:lstStyle>
          <a:p>
            <a:fld id="{AA995293-1C35-4805-BB84-383A6B5B302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274320" algn="l" defTabSz="914400" rtl="0" eaLnBrk="1" latinLnBrk="0" hangingPunct="1">
        <a:lnSpc>
          <a:spcPct val="150000"/>
        </a:lnSpc>
        <a:spcBef>
          <a:spcPct val="20000"/>
        </a:spcBef>
        <a:buClrTx/>
        <a:buFont typeface="Wingdings" pitchFamily="2" charset="2"/>
        <a:buChar char="v"/>
        <a:defRPr sz="1800" kern="1200" baseline="0">
          <a:solidFill>
            <a:schemeClr val="tx1"/>
          </a:solidFill>
          <a:latin typeface="+mn-lt"/>
          <a:ea typeface="+mn-ea"/>
          <a:cs typeface="+mn-cs"/>
        </a:defRPr>
      </a:lvl1pPr>
      <a:lvl2pPr marL="742950" indent="-228600" algn="l" defTabSz="914400" rtl="0" eaLnBrk="1" latinLnBrk="0" hangingPunct="1">
        <a:spcBef>
          <a:spcPct val="20000"/>
        </a:spcBef>
        <a:buClrTx/>
        <a:buFont typeface="Arial" pitchFamily="34" charset="0"/>
        <a:buChar char="•"/>
        <a:defRPr sz="1600" kern="1200" baseline="0">
          <a:solidFill>
            <a:schemeClr val="tx1"/>
          </a:solidFill>
          <a:latin typeface="+mn-lt"/>
          <a:ea typeface="+mn-ea"/>
          <a:cs typeface="+mn-cs"/>
        </a:defRPr>
      </a:lvl2pPr>
      <a:lvl3pPr marL="11430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3pPr>
      <a:lvl4pPr marL="16002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4pPr>
      <a:lvl5pPr marL="20574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5pPr>
      <a:lvl6pPr marL="2514600" indent="-228600" algn="l" defTabSz="914400" rtl="0"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l" defTabSz="914400" rtl="0"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457200"/>
            <a:ext cx="4953000" cy="2193831"/>
          </a:xfrm>
        </p:spPr>
        <p:txBody>
          <a:bodyPr>
            <a:normAutofit/>
          </a:bodyPr>
          <a:lstStyle/>
          <a:p>
            <a:r>
              <a:rPr lang="en-US" dirty="0" smtClean="0"/>
              <a:t>Sunflowers and Acid Rain</a:t>
            </a:r>
            <a:endParaRPr lang="en-US" dirty="0"/>
          </a:p>
        </p:txBody>
      </p:sp>
      <p:sp>
        <p:nvSpPr>
          <p:cNvPr id="3" name="Subtitle 2"/>
          <p:cNvSpPr>
            <a:spLocks noGrp="1"/>
          </p:cNvSpPr>
          <p:nvPr>
            <p:ph type="subTitle" idx="1"/>
          </p:nvPr>
        </p:nvSpPr>
        <p:spPr>
          <a:xfrm>
            <a:off x="381000" y="2971800"/>
            <a:ext cx="6019800" cy="2362200"/>
          </a:xfrm>
        </p:spPr>
        <p:txBody>
          <a:bodyPr>
            <a:normAutofit/>
          </a:bodyPr>
          <a:lstStyle/>
          <a:p>
            <a:r>
              <a:rPr lang="en-US" dirty="0" smtClean="0"/>
              <a:t>Talent 21 Project</a:t>
            </a:r>
          </a:p>
          <a:p>
            <a:r>
              <a:rPr lang="en-US" dirty="0" smtClean="0"/>
              <a:t>By classy Bordley</a:t>
            </a:r>
          </a:p>
          <a:p>
            <a:r>
              <a:rPr lang="en-US" dirty="0" smtClean="0"/>
              <a:t>Date may, 7</a:t>
            </a:r>
          </a:p>
          <a:p>
            <a:r>
              <a:rPr lang="en-US" dirty="0" smtClean="0"/>
              <a:t>Period </a:t>
            </a:r>
            <a:r>
              <a:rPr lang="en-US" dirty="0"/>
              <a:t> </a:t>
            </a:r>
            <a:r>
              <a:rPr lang="en-US" dirty="0" smtClean="0"/>
              <a:t>5</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Collect &amp; Record Your Data</a:t>
            </a:r>
            <a:endParaRPr lang="en-US" dirty="0"/>
          </a:p>
        </p:txBody>
      </p:sp>
      <p:sp>
        <p:nvSpPr>
          <p:cNvPr id="3" name="Content Placeholder 2"/>
          <p:cNvSpPr>
            <a:spLocks noGrp="1"/>
          </p:cNvSpPr>
          <p:nvPr>
            <p:ph idx="1"/>
          </p:nvPr>
        </p:nvSpPr>
        <p:spPr/>
        <p:txBody>
          <a:bodyPr/>
          <a:lstStyle/>
          <a:p>
            <a:r>
              <a:rPr lang="en-US" dirty="0" smtClean="0"/>
              <a:t>(Insert your data here, including any pictures, drawing, graphs)</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536081909"/>
              </p:ext>
            </p:extLst>
          </p:nvPr>
        </p:nvGraphicFramePr>
        <p:xfrm>
          <a:off x="3009900" y="3119279"/>
          <a:ext cx="2362200" cy="1869916"/>
        </p:xfrm>
        <a:graphic>
          <a:graphicData uri="http://schemas.openxmlformats.org/drawingml/2006/table">
            <a:tbl>
              <a:tblPr/>
              <a:tblGrid>
                <a:gridCol w="533400"/>
                <a:gridCol w="609600"/>
                <a:gridCol w="571500"/>
                <a:gridCol w="647700"/>
              </a:tblGrid>
              <a:tr h="190500">
                <a:tc>
                  <a:txBody>
                    <a:bodyPr/>
                    <a:lstStyle/>
                    <a:p>
                      <a:pPr algn="l" fontAlgn="b"/>
                      <a:r>
                        <a:rPr lang="en-US" sz="1100" b="1" i="0" u="none" strike="noStrike">
                          <a:solidFill>
                            <a:srgbClr val="000000"/>
                          </a:solidFill>
                          <a:effectLst/>
                          <a:latin typeface="Calibri"/>
                        </a:rPr>
                        <a:t>day</a:t>
                      </a:r>
                    </a:p>
                  </a:txBody>
                  <a:tcPr marL="9525" marR="9525" marT="9525" marB="0" anchor="b">
                    <a:lnL>
                      <a:noFill/>
                    </a:lnL>
                    <a:lnR>
                      <a:noFill/>
                    </a:lnR>
                    <a:lnT>
                      <a:noFill/>
                    </a:lnT>
                    <a:lnB>
                      <a:noFill/>
                    </a:lnB>
                  </a:tcPr>
                </a:tc>
                <a:tc>
                  <a:txBody>
                    <a:bodyPr/>
                    <a:lstStyle/>
                    <a:p>
                      <a:pPr algn="l" fontAlgn="b"/>
                      <a:r>
                        <a:rPr lang="en-US" sz="1100" b="1" i="0" u="none" strike="noStrike">
                          <a:solidFill>
                            <a:srgbClr val="000000"/>
                          </a:solidFill>
                          <a:effectLst/>
                          <a:latin typeface="Calibri"/>
                        </a:rPr>
                        <a:t>Dry Wt.</a:t>
                      </a:r>
                    </a:p>
                  </a:txBody>
                  <a:tcPr marL="9525" marR="9525" marT="9525" marB="0" anchor="b">
                    <a:lnL>
                      <a:noFill/>
                    </a:lnL>
                    <a:lnR>
                      <a:noFill/>
                    </a:lnR>
                    <a:lnT>
                      <a:noFill/>
                    </a:lnT>
                    <a:lnB>
                      <a:noFill/>
                    </a:lnB>
                  </a:tcPr>
                </a:tc>
                <a:tc>
                  <a:txBody>
                    <a:bodyPr/>
                    <a:lstStyle/>
                    <a:p>
                      <a:pPr algn="l" fontAlgn="b"/>
                      <a:r>
                        <a:rPr lang="en-US" sz="1100" b="1" i="0" u="none" strike="noStrike">
                          <a:solidFill>
                            <a:srgbClr val="000000"/>
                          </a:solidFill>
                          <a:effectLst/>
                          <a:latin typeface="Calibri"/>
                        </a:rPr>
                        <a:t>Wet Wt.</a:t>
                      </a:r>
                    </a:p>
                  </a:txBody>
                  <a:tcPr marL="9525" marR="9525" marT="9525" marB="0" anchor="b">
                    <a:lnL>
                      <a:noFill/>
                    </a:lnL>
                    <a:lnR>
                      <a:noFill/>
                    </a:lnR>
                    <a:lnT>
                      <a:noFill/>
                    </a:lnT>
                    <a:lnB>
                      <a:noFill/>
                    </a:lnB>
                  </a:tcPr>
                </a:tc>
                <a:tc>
                  <a:txBody>
                    <a:bodyPr/>
                    <a:lstStyle/>
                    <a:p>
                      <a:pPr algn="ctr" fontAlgn="b"/>
                      <a:r>
                        <a:rPr lang="en-US" sz="1100" b="1" i="0" u="none" strike="noStrike">
                          <a:solidFill>
                            <a:srgbClr val="000000"/>
                          </a:solidFill>
                          <a:effectLst/>
                          <a:latin typeface="Calibri"/>
                        </a:rPr>
                        <a:t>Difference</a:t>
                      </a:r>
                    </a:p>
                  </a:txBody>
                  <a:tcPr marL="9525" marR="9525" marT="9525" marB="0" anchor="b">
                    <a:lnL>
                      <a:noFill/>
                    </a:lnL>
                    <a:lnR>
                      <a:noFill/>
                    </a:lnR>
                    <a:lnT>
                      <a:noFill/>
                    </a:lnT>
                    <a:lnB>
                      <a:noFill/>
                    </a:lnB>
                  </a:tcPr>
                </a:tc>
              </a:tr>
              <a:tr h="190500">
                <a:tc>
                  <a:txBody>
                    <a:bodyPr/>
                    <a:lstStyle/>
                    <a:p>
                      <a:pPr algn="l" fontAlgn="b"/>
                      <a:r>
                        <a:rPr lang="en-US" sz="1100" b="0" i="0" u="none" strike="noStrike">
                          <a:solidFill>
                            <a:srgbClr val="000000"/>
                          </a:solidFill>
                          <a:effectLst/>
                          <a:latin typeface="Calibri"/>
                        </a:rPr>
                        <a:t>day 1</a:t>
                      </a: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a:rPr>
                        <a:t>59.49</a:t>
                      </a: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a:rPr>
                        <a:t>49.19</a:t>
                      </a: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a:rPr>
                        <a:t>39.47</a:t>
                      </a:r>
                    </a:p>
                  </a:txBody>
                  <a:tcPr marL="9525" marR="9525" marT="9525" marB="0" anchor="b">
                    <a:lnL>
                      <a:noFill/>
                    </a:lnL>
                    <a:lnR>
                      <a:noFill/>
                    </a:lnR>
                    <a:lnT>
                      <a:noFill/>
                    </a:lnT>
                    <a:lnB>
                      <a:noFill/>
                    </a:lnB>
                  </a:tcPr>
                </a:tc>
              </a:tr>
              <a:tr h="190500">
                <a:tc>
                  <a:txBody>
                    <a:bodyPr/>
                    <a:lstStyle/>
                    <a:p>
                      <a:pPr algn="l" fontAlgn="b"/>
                      <a:r>
                        <a:rPr lang="en-US" sz="1100" b="0" i="0" u="none" strike="noStrike">
                          <a:solidFill>
                            <a:srgbClr val="000000"/>
                          </a:solidFill>
                          <a:effectLst/>
                          <a:latin typeface="Calibri"/>
                        </a:rPr>
                        <a:t>day2</a:t>
                      </a: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a:rPr>
                        <a:t>41.49</a:t>
                      </a: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a:rPr>
                        <a:t>0</a:t>
                      </a: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a:rPr>
                        <a:t>91.49</a:t>
                      </a:r>
                    </a:p>
                  </a:txBody>
                  <a:tcPr marL="9525" marR="9525" marT="9525" marB="0" anchor="b">
                    <a:lnL>
                      <a:noFill/>
                    </a:lnL>
                    <a:lnR>
                      <a:noFill/>
                    </a:lnR>
                    <a:lnT>
                      <a:noFill/>
                    </a:lnT>
                    <a:lnB>
                      <a:noFill/>
                    </a:lnB>
                  </a:tcPr>
                </a:tc>
              </a:tr>
              <a:tr h="190500">
                <a:tc>
                  <a:txBody>
                    <a:bodyPr/>
                    <a:lstStyle/>
                    <a:p>
                      <a:pPr algn="l" fontAlgn="b"/>
                      <a:r>
                        <a:rPr lang="en-US" sz="1100" b="0" i="0" u="none" strike="noStrike">
                          <a:solidFill>
                            <a:srgbClr val="000000"/>
                          </a:solidFill>
                          <a:effectLst/>
                          <a:latin typeface="Calibri"/>
                        </a:rPr>
                        <a:t>day3</a:t>
                      </a: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a:rPr>
                        <a:t>72.3</a:t>
                      </a: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a:rPr>
                        <a:t>82.1</a:t>
                      </a: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a:rPr>
                        <a:t>4.8</a:t>
                      </a:r>
                    </a:p>
                  </a:txBody>
                  <a:tcPr marL="9525" marR="9525" marT="9525" marB="0" anchor="b">
                    <a:lnL>
                      <a:noFill/>
                    </a:lnL>
                    <a:lnR>
                      <a:noFill/>
                    </a:lnR>
                    <a:lnT>
                      <a:noFill/>
                    </a:lnT>
                    <a:lnB>
                      <a:noFill/>
                    </a:lnB>
                  </a:tcPr>
                </a:tc>
              </a:tr>
              <a:tr h="190500">
                <a:tc>
                  <a:txBody>
                    <a:bodyPr/>
                    <a:lstStyle/>
                    <a:p>
                      <a:pPr algn="l" fontAlgn="b"/>
                      <a:r>
                        <a:rPr lang="en-US" sz="1100" b="0" i="0" u="none" strike="noStrike">
                          <a:solidFill>
                            <a:srgbClr val="000000"/>
                          </a:solidFill>
                          <a:effectLst/>
                          <a:latin typeface="Calibri"/>
                        </a:rPr>
                        <a:t>day4</a:t>
                      </a: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a:rPr>
                        <a:t>77.8</a:t>
                      </a: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a:rPr>
                        <a:t>80.3</a:t>
                      </a: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a:rPr>
                        <a:t>0</a:t>
                      </a:r>
                    </a:p>
                  </a:txBody>
                  <a:tcPr marL="9525" marR="9525" marT="9525" marB="0" anchor="b">
                    <a:lnL>
                      <a:noFill/>
                    </a:lnL>
                    <a:lnR>
                      <a:noFill/>
                    </a:lnR>
                    <a:lnT>
                      <a:noFill/>
                    </a:lnT>
                    <a:lnB>
                      <a:noFill/>
                    </a:lnB>
                  </a:tcPr>
                </a:tc>
              </a:tr>
              <a:tr h="726916">
                <a:tc>
                  <a:txBody>
                    <a:bodyPr/>
                    <a:lstStyle/>
                    <a:p>
                      <a:pPr algn="l" fontAlgn="b"/>
                      <a:r>
                        <a:rPr lang="en-US" sz="1100" b="0" i="0" u="none" strike="noStrike">
                          <a:solidFill>
                            <a:srgbClr val="000000"/>
                          </a:solidFill>
                          <a:effectLst/>
                          <a:latin typeface="Calibri"/>
                        </a:rPr>
                        <a:t>day5</a:t>
                      </a: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a:rPr>
                        <a:t>65.65</a:t>
                      </a:r>
                    </a:p>
                  </a:txBody>
                  <a:tcPr marL="9525" marR="9525" marT="9525" marB="0" anchor="b">
                    <a:lnL>
                      <a:noFill/>
                    </a:lnL>
                    <a:lnR>
                      <a:noFill/>
                    </a:lnR>
                    <a:lnT>
                      <a:noFill/>
                    </a:lnT>
                    <a:lnB>
                      <a:noFill/>
                    </a:lnB>
                  </a:tcPr>
                </a:tc>
                <a:tc>
                  <a:txBody>
                    <a:bodyPr/>
                    <a:lstStyle/>
                    <a:p>
                      <a:pPr algn="r" fontAlgn="b"/>
                      <a:r>
                        <a:rPr lang="en-US" sz="1100" b="0" i="0" u="none" strike="noStrike" dirty="0">
                          <a:solidFill>
                            <a:srgbClr val="000000"/>
                          </a:solidFill>
                          <a:effectLst/>
                          <a:latin typeface="Calibri"/>
                        </a:rPr>
                        <a:t>70.45</a:t>
                      </a: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a:rPr>
                        <a:t>3.8</a:t>
                      </a:r>
                    </a:p>
                  </a:txBody>
                  <a:tcPr marL="9525" marR="9525" marT="9525" marB="0" anchor="b">
                    <a:lnL>
                      <a:noFill/>
                    </a:lnL>
                    <a:lnR>
                      <a:noFill/>
                    </a:lnR>
                    <a:lnT>
                      <a:noFill/>
                    </a:lnT>
                    <a:lnB>
                      <a:noFill/>
                    </a:lnB>
                  </a:tcPr>
                </a:tc>
              </a:tr>
              <a:tr h="190500">
                <a:tc>
                  <a:txBody>
                    <a:bodyPr/>
                    <a:lstStyle/>
                    <a:p>
                      <a:pPr algn="l" fontAlgn="b"/>
                      <a:r>
                        <a:rPr lang="en-US" sz="1100" b="0" i="0" u="none" strike="noStrike">
                          <a:solidFill>
                            <a:srgbClr val="000000"/>
                          </a:solidFill>
                          <a:effectLst/>
                          <a:latin typeface="Calibri"/>
                        </a:rPr>
                        <a:t>day6</a:t>
                      </a: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a:rPr>
                        <a:t>68</a:t>
                      </a: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a:rPr>
                        <a:t>72</a:t>
                      </a:r>
                    </a:p>
                  </a:txBody>
                  <a:tcPr marL="9525" marR="9525" marT="9525" marB="0" anchor="b">
                    <a:lnL>
                      <a:noFill/>
                    </a:lnL>
                    <a:lnR>
                      <a:noFill/>
                    </a:lnR>
                    <a:lnT>
                      <a:noFill/>
                    </a:lnT>
                    <a:lnB>
                      <a:noFill/>
                    </a:lnB>
                  </a:tcPr>
                </a:tc>
                <a:tc>
                  <a:txBody>
                    <a:bodyPr/>
                    <a:lstStyle/>
                    <a:p>
                      <a:pPr algn="r" fontAlgn="b"/>
                      <a:r>
                        <a:rPr lang="en-US" sz="1100" b="0" i="0" u="none" strike="noStrike" dirty="0">
                          <a:solidFill>
                            <a:srgbClr val="000000"/>
                          </a:solidFill>
                          <a:effectLst/>
                          <a:latin typeface="Calibri"/>
                        </a:rPr>
                        <a:t>0</a:t>
                      </a:r>
                    </a:p>
                  </a:txBody>
                  <a:tcPr marL="9525" marR="9525" marT="9525" marB="0" anchor="b">
                    <a:lnL>
                      <a:noFill/>
                    </a:lnL>
                    <a:lnR>
                      <a:noFill/>
                    </a:lnR>
                    <a:lnT>
                      <a:noFill/>
                    </a:lnT>
                    <a:lnB>
                      <a:noFill/>
                    </a:lnB>
                  </a:tcPr>
                </a:tc>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Interpret Your Data</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This is where you put your analysis.  The results showed that (</a:t>
            </a:r>
            <a:r>
              <a:rPr lang="en-US" b="1" i="1" u="sng" dirty="0" smtClean="0"/>
              <a:t>Describe general trends from your data)</a:t>
            </a:r>
          </a:p>
          <a:p>
            <a:r>
              <a:rPr lang="en-US" dirty="0" smtClean="0"/>
              <a:t>As part of this experiment there may have been variables or scientific errors that could have affected the growth of the plants and the outcome of this experiment. The variables affecting the results may have been (</a:t>
            </a:r>
            <a:r>
              <a:rPr lang="en-US" b="1" i="1" u="sng" dirty="0" smtClean="0"/>
              <a:t>Describe any variables in your particular experiment.) </a:t>
            </a:r>
            <a:r>
              <a:rPr lang="en-US" dirty="0" smtClean="0"/>
              <a:t>Scientific errors that could have occurred and affected the results include (</a:t>
            </a:r>
            <a:r>
              <a:rPr lang="en-US" b="1" i="1" u="sng" dirty="0" smtClean="0"/>
              <a:t>describe – for example used the wrong type of water )</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State Your Conclusion</a:t>
            </a:r>
            <a:endParaRPr lang="en-US" dirty="0"/>
          </a:p>
        </p:txBody>
      </p:sp>
      <p:sp>
        <p:nvSpPr>
          <p:cNvPr id="3" name="Content Placeholder 2"/>
          <p:cNvSpPr>
            <a:spLocks noGrp="1"/>
          </p:cNvSpPr>
          <p:nvPr>
            <p:ph idx="1"/>
          </p:nvPr>
        </p:nvSpPr>
        <p:spPr/>
        <p:txBody>
          <a:bodyPr>
            <a:normAutofit/>
          </a:bodyPr>
          <a:lstStyle/>
          <a:p>
            <a:r>
              <a:rPr lang="en-US" dirty="0" smtClean="0"/>
              <a:t>The results of this lab </a:t>
            </a:r>
            <a:r>
              <a:rPr lang="en-US" b="1" i="1" u="sng" dirty="0" smtClean="0"/>
              <a:t>(did/did not</a:t>
            </a:r>
            <a:r>
              <a:rPr lang="en-US" dirty="0" smtClean="0"/>
              <a:t>) support the initial hypothesis (</a:t>
            </a:r>
            <a:r>
              <a:rPr lang="en-US" b="1" i="1" u="sng" dirty="0" smtClean="0"/>
              <a:t>explain why you think this was the outcome.)</a:t>
            </a:r>
            <a:r>
              <a:rPr lang="en-US" dirty="0" smtClean="0"/>
              <a:t> Some things that were learned from this experiment were </a:t>
            </a:r>
            <a:r>
              <a:rPr lang="en-US" b="1" i="1" u="sng" dirty="0" smtClean="0"/>
              <a:t>(identify what you learned without using first person)</a:t>
            </a:r>
            <a:r>
              <a:rPr lang="en-US" dirty="0" smtClean="0"/>
              <a:t> This experiment could be extended in the future by (</a:t>
            </a:r>
            <a:r>
              <a:rPr lang="en-US" b="1" i="1" u="sng" dirty="0" smtClean="0"/>
              <a:t>identify an investigation that would be a natural next step based on your results.)</a:t>
            </a:r>
            <a:endParaRPr lang="en-US" dirty="0" smtClean="0"/>
          </a:p>
          <a:p>
            <a:r>
              <a:rPr lang="en-US" b="1" i="1" u="sng" smtClean="0"/>
              <a:t>Add Graphic</a:t>
            </a:r>
            <a:endParaRPr lang="en-US" b="1" i="1" u="sng"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normAutofit/>
          </a:bodyPr>
          <a:lstStyle/>
          <a:p>
            <a:r>
              <a:rPr lang="en-US" dirty="0" smtClean="0"/>
              <a:t>The purpose of this experiment was to find out if the sunflower seed grow.  </a:t>
            </a:r>
          </a:p>
          <a:p>
            <a:r>
              <a:rPr lang="en-US" dirty="0" smtClean="0"/>
              <a:t>The control in this experiment was  tap water.</a:t>
            </a:r>
          </a:p>
          <a:p>
            <a:r>
              <a:rPr lang="en-US" dirty="0" smtClean="0"/>
              <a:t>The variable in this experiment was </a:t>
            </a:r>
            <a:r>
              <a:rPr lang="en-US" dirty="0"/>
              <a:t> </a:t>
            </a:r>
            <a:r>
              <a:rPr lang="en-US" dirty="0" smtClean="0"/>
              <a:t>vinegar  water.</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1600200" y="1951039"/>
            <a:ext cx="6553200" cy="3886200"/>
          </a:xfrm>
        </p:spPr>
        <p:txBody>
          <a:bodyPr/>
          <a:lstStyle/>
          <a:p>
            <a:r>
              <a:rPr lang="en-US" dirty="0" smtClean="0"/>
              <a:t>Materials</a:t>
            </a:r>
          </a:p>
          <a:p>
            <a:r>
              <a:rPr lang="en-US" dirty="0" smtClean="0"/>
              <a:t>Plastic  cup</a:t>
            </a:r>
          </a:p>
          <a:p>
            <a:r>
              <a:rPr lang="en-US" dirty="0" smtClean="0"/>
              <a:t>super growing pellets</a:t>
            </a:r>
          </a:p>
          <a:p>
            <a:r>
              <a:rPr lang="en-US" dirty="0" smtClean="0"/>
              <a:t>Triple beam balance scale</a:t>
            </a:r>
          </a:p>
          <a:p>
            <a:r>
              <a:rPr lang="en-US" dirty="0" smtClean="0"/>
              <a:t>Sunflower seeds</a:t>
            </a:r>
          </a:p>
          <a:p>
            <a:r>
              <a:rPr lang="en-US" b="1" u="sng" dirty="0" smtClean="0"/>
              <a:t>Water or 10% vinegar water</a:t>
            </a:r>
          </a:p>
          <a:p>
            <a:r>
              <a:rPr lang="en-US" dirty="0" smtClean="0"/>
              <a:t>Ruler</a:t>
            </a:r>
          </a:p>
          <a:p>
            <a:r>
              <a:rPr lang="en-US" dirty="0" smtClean="0"/>
              <a:t>Data sheet</a:t>
            </a:r>
            <a:endParaRPr lang="en-US" dirty="0"/>
          </a:p>
        </p:txBody>
      </p:sp>
      <p:sp>
        <p:nvSpPr>
          <p:cNvPr id="2" name="Title 1"/>
          <p:cNvSpPr>
            <a:spLocks noGrp="1"/>
          </p:cNvSpPr>
          <p:nvPr>
            <p:ph type="title"/>
          </p:nvPr>
        </p:nvSpPr>
        <p:spPr/>
        <p:txBody>
          <a:bodyPr/>
          <a:lstStyle/>
          <a:p>
            <a:r>
              <a:rPr lang="en-US" dirty="0" smtClean="0"/>
              <a:t>Materials </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685800" y="1371600"/>
            <a:ext cx="6858000" cy="4953000"/>
          </a:xfrm>
        </p:spPr>
        <p:txBody>
          <a:bodyPr>
            <a:normAutofit fontScale="85000" lnSpcReduction="10000"/>
          </a:bodyPr>
          <a:lstStyle/>
          <a:p>
            <a:pPr>
              <a:buFont typeface="+mj-lt"/>
              <a:buAutoNum type="arabicPeriod"/>
            </a:pPr>
            <a:r>
              <a:rPr lang="en-US" dirty="0" smtClean="0"/>
              <a:t>Add super growing pellets to cup.</a:t>
            </a:r>
          </a:p>
          <a:p>
            <a:pPr>
              <a:buFont typeface="+mj-lt"/>
              <a:buAutoNum type="arabicPeriod"/>
            </a:pPr>
            <a:r>
              <a:rPr lang="en-US" dirty="0" smtClean="0"/>
              <a:t>Add 3 tablespoons of water to expand.</a:t>
            </a:r>
          </a:p>
          <a:p>
            <a:pPr>
              <a:buFont typeface="+mj-lt"/>
              <a:buAutoNum type="arabicPeriod"/>
            </a:pPr>
            <a:r>
              <a:rPr lang="en-US" dirty="0" smtClean="0"/>
              <a:t>Plant 3 seeds per cup.</a:t>
            </a:r>
          </a:p>
          <a:p>
            <a:pPr>
              <a:buFont typeface="+mj-lt"/>
              <a:buAutoNum type="arabicPeriod"/>
            </a:pPr>
            <a:r>
              <a:rPr lang="en-US" dirty="0" smtClean="0"/>
              <a:t>Weigh cup on triple beam balance. Record weight.</a:t>
            </a:r>
          </a:p>
          <a:p>
            <a:pPr>
              <a:buFont typeface="+mj-lt"/>
              <a:buAutoNum type="arabicPeriod"/>
            </a:pPr>
            <a:r>
              <a:rPr lang="en-US" dirty="0" smtClean="0"/>
              <a:t>Add tap water or vinegar water to cup. Weigh again and record data.</a:t>
            </a:r>
          </a:p>
          <a:p>
            <a:pPr>
              <a:buFont typeface="+mj-lt"/>
              <a:buAutoNum type="arabicPeriod"/>
            </a:pPr>
            <a:r>
              <a:rPr lang="en-US" dirty="0" smtClean="0"/>
              <a:t>Cup will be placed under grow light.</a:t>
            </a:r>
          </a:p>
          <a:p>
            <a:pPr>
              <a:buFont typeface="+mj-lt"/>
              <a:buAutoNum type="arabicPeriod"/>
            </a:pPr>
            <a:r>
              <a:rPr lang="en-US" dirty="0" smtClean="0"/>
              <a:t>Observe the container daily and note any indications of growth(by observations and measurement) and compare to other containers in the experiment. While observing indicate any special care given to the plant. (Did you need to add more or less water? Did you need to rotate the plant?) </a:t>
            </a:r>
          </a:p>
          <a:p>
            <a:pPr>
              <a:buFont typeface="+mj-lt"/>
              <a:buAutoNum type="arabicPeriod"/>
            </a:pPr>
            <a:r>
              <a:rPr lang="en-US" dirty="0" smtClean="0"/>
              <a:t>Record observations, measurements, and comments in the plant growth diary. Once the plant begins to grow, you will need to draw a detailed picture of the plant including the appearance of leaves and stems.</a:t>
            </a:r>
          </a:p>
          <a:p>
            <a:pPr>
              <a:buFont typeface="+mj-lt"/>
              <a:buAutoNum type="arabicPeriod"/>
            </a:pPr>
            <a:r>
              <a:rPr lang="en-US" dirty="0" smtClean="0"/>
              <a:t>Each day , repeat steps 3 through 8.</a:t>
            </a:r>
            <a:endParaRPr lang="en-US" dirty="0"/>
          </a:p>
        </p:txBody>
      </p:sp>
      <p:sp>
        <p:nvSpPr>
          <p:cNvPr id="2" name="Title 1"/>
          <p:cNvSpPr>
            <a:spLocks noGrp="1"/>
          </p:cNvSpPr>
          <p:nvPr>
            <p:ph type="title"/>
          </p:nvPr>
        </p:nvSpPr>
        <p:spPr/>
        <p:txBody>
          <a:bodyPr/>
          <a:lstStyle/>
          <a:p>
            <a:r>
              <a:rPr lang="en-US" dirty="0" smtClean="0"/>
              <a:t>Methods</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Scientific Method					</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Ask a Question</a:t>
            </a:r>
          </a:p>
          <a:p>
            <a:r>
              <a:rPr lang="en-US" dirty="0" smtClean="0"/>
              <a:t>State Your Hypothesis</a:t>
            </a:r>
          </a:p>
          <a:p>
            <a:r>
              <a:rPr lang="en-US" dirty="0" smtClean="0"/>
              <a:t>Identify Control &amp; Variable</a:t>
            </a:r>
          </a:p>
          <a:p>
            <a:r>
              <a:rPr lang="en-US" dirty="0" smtClean="0"/>
              <a:t>Test Your Hypothesis</a:t>
            </a:r>
          </a:p>
          <a:p>
            <a:r>
              <a:rPr lang="en-US" dirty="0" smtClean="0"/>
              <a:t>Collect &amp; Record Your Data</a:t>
            </a:r>
          </a:p>
          <a:p>
            <a:r>
              <a:rPr lang="en-US" dirty="0" smtClean="0"/>
              <a:t>Interpret Your Data</a:t>
            </a:r>
          </a:p>
          <a:p>
            <a:r>
              <a:rPr lang="en-US" dirty="0" smtClean="0"/>
              <a:t>State Your Conclusion</a:t>
            </a:r>
          </a:p>
          <a:p>
            <a:pPr>
              <a:buNone/>
            </a:pP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Ask a Question</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The purpose of this experiment was to find out … (Include background information about requirements for plant growth and plant needs- your textbook would be a good place to begin gathering background information. Include information about the plant or the variable you used to help make your plant go and its importance in this experiment.</a:t>
            </a:r>
          </a:p>
          <a:p>
            <a:r>
              <a:rPr lang="en-US" dirty="0" smtClean="0"/>
              <a:t>My question: why did some people plant grow and we did it on the same day.</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State Your Hypothesis</a:t>
            </a:r>
            <a:endParaRPr lang="en-US" dirty="0"/>
          </a:p>
        </p:txBody>
      </p:sp>
      <p:sp>
        <p:nvSpPr>
          <p:cNvPr id="3" name="Content Placeholder 2"/>
          <p:cNvSpPr>
            <a:spLocks noGrp="1"/>
          </p:cNvSpPr>
          <p:nvPr>
            <p:ph idx="1"/>
          </p:nvPr>
        </p:nvSpPr>
        <p:spPr/>
        <p:txBody>
          <a:bodyPr/>
          <a:lstStyle/>
          <a:p>
            <a:r>
              <a:rPr lang="en-US" dirty="0" smtClean="0"/>
              <a:t>If I plant a sunflower seed </a:t>
            </a:r>
          </a:p>
          <a:p>
            <a:r>
              <a:rPr lang="en-US" dirty="0" smtClean="0"/>
              <a:t>Then it will not grow because the seed does not </a:t>
            </a:r>
            <a:r>
              <a:rPr lang="en-US" dirty="0" smtClean="0"/>
              <a:t>get enough sunlight.</a:t>
            </a:r>
            <a:endParaRPr lang="en-US" dirty="0" smtClean="0"/>
          </a:p>
          <a:p>
            <a:r>
              <a:rPr lang="en-US" dirty="0" smtClean="0"/>
              <a:t>Because the seed need the acid rain water because that’s how plants normally grow.</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Identify Control &amp; Variable</a:t>
            </a:r>
            <a:endParaRPr lang="en-US" dirty="0"/>
          </a:p>
        </p:txBody>
      </p:sp>
      <p:sp>
        <p:nvSpPr>
          <p:cNvPr id="3" name="Content Placeholder 2"/>
          <p:cNvSpPr>
            <a:spLocks noGrp="1"/>
          </p:cNvSpPr>
          <p:nvPr>
            <p:ph idx="1"/>
          </p:nvPr>
        </p:nvSpPr>
        <p:spPr/>
        <p:txBody>
          <a:bodyPr/>
          <a:lstStyle/>
          <a:p>
            <a:r>
              <a:rPr lang="en-US" dirty="0" smtClean="0"/>
              <a:t>The control water is the tap water. The variable is the vinegar water that we start off with.</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 Your Hypothesis</a:t>
            </a:r>
            <a:endParaRPr lang="en-US" dirty="0"/>
          </a:p>
        </p:txBody>
      </p:sp>
      <p:sp>
        <p:nvSpPr>
          <p:cNvPr id="3" name="Content Placeholder 2"/>
          <p:cNvSpPr>
            <a:spLocks noGrp="1"/>
          </p:cNvSpPr>
          <p:nvPr>
            <p:ph idx="1"/>
          </p:nvPr>
        </p:nvSpPr>
        <p:spPr/>
        <p:txBody>
          <a:bodyPr/>
          <a:lstStyle/>
          <a:p>
            <a:r>
              <a:rPr lang="en-US" dirty="0" smtClean="0"/>
              <a:t>If I add tap water to my sunflower seed, then it will not because the plant need to take acid rain water.</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uture">
  <a:themeElements>
    <a:clrScheme name="Couture">
      <a:dk1>
        <a:sysClr val="windowText" lastClr="000000"/>
      </a:dk1>
      <a:lt1>
        <a:sysClr val="window" lastClr="FFFFFF"/>
      </a:lt1>
      <a:dk2>
        <a:srgbClr val="37302A"/>
      </a:dk2>
      <a:lt2>
        <a:srgbClr val="D0CCB9"/>
      </a:lt2>
      <a:accent1>
        <a:srgbClr val="9E8E5C"/>
      </a:accent1>
      <a:accent2>
        <a:srgbClr val="A09781"/>
      </a:accent2>
      <a:accent3>
        <a:srgbClr val="85776D"/>
      </a:accent3>
      <a:accent4>
        <a:srgbClr val="AEAFA9"/>
      </a:accent4>
      <a:accent5>
        <a:srgbClr val="8D878B"/>
      </a:accent5>
      <a:accent6>
        <a:srgbClr val="6B6149"/>
      </a:accent6>
      <a:hlink>
        <a:srgbClr val="B6A272"/>
      </a:hlink>
      <a:folHlink>
        <a:srgbClr val="8A784F"/>
      </a:folHlink>
    </a:clrScheme>
    <a:fontScheme name="Black 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70000"/>
              </a:schemeClr>
            </a:gs>
            <a:gs pos="100000">
              <a:schemeClr val="phClr">
                <a:shade val="80000"/>
              </a:schemeClr>
            </a:gs>
          </a:gsLst>
          <a:path path="circle">
            <a:fillToRect l="50000" t="100000" r="100000" b="100000"/>
          </a:path>
        </a:gradFill>
        <a:blipFill rotWithShape="1">
          <a:blip xmlns:r="http://schemas.openxmlformats.org/officeDocument/2006/relationships" r:embed="rId1">
            <a:duotone>
              <a:schemeClr val="phClr">
                <a:shade val="30000"/>
                <a:satMod val="200000"/>
              </a:schemeClr>
              <a:schemeClr val="phClr">
                <a:tint val="2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Couture</Template>
  <TotalTime>2764</TotalTime>
  <Words>650</Words>
  <Application>Microsoft Office PowerPoint</Application>
  <PresentationFormat>On-screen Show (4:3)</PresentationFormat>
  <Paragraphs>95</Paragraphs>
  <Slides>12</Slides>
  <Notes>12</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Couture</vt:lpstr>
      <vt:lpstr>Sunflowers and Acid Rain</vt:lpstr>
      <vt:lpstr>Introduction</vt:lpstr>
      <vt:lpstr>Materials </vt:lpstr>
      <vt:lpstr>Methods</vt:lpstr>
      <vt:lpstr>Scientific Method     </vt:lpstr>
      <vt:lpstr>Ask a Question</vt:lpstr>
      <vt:lpstr>State Your Hypothesis</vt:lpstr>
      <vt:lpstr>Identify Control &amp; Variable</vt:lpstr>
      <vt:lpstr>Test Your Hypothesis</vt:lpstr>
      <vt:lpstr>Collect &amp; Record Your Data</vt:lpstr>
      <vt:lpstr>Interpret Your Data</vt:lpstr>
      <vt:lpstr>State Your Conclusion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Acid Rain</dc:title>
  <dc:creator>Jim Alton</dc:creator>
  <cp:lastModifiedBy>BORDLEYC</cp:lastModifiedBy>
  <cp:revision>272</cp:revision>
  <dcterms:created xsi:type="dcterms:W3CDTF">2012-04-19T20:11:49Z</dcterms:created>
  <dcterms:modified xsi:type="dcterms:W3CDTF">2012-05-09T15:08:36Z</dcterms:modified>
</cp:coreProperties>
</file>